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6" r:id="rId13"/>
    <p:sldId id="267" r:id="rId14"/>
    <p:sldId id="268" r:id="rId15"/>
    <p:sldId id="271" r:id="rId16"/>
    <p:sldId id="269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7" d="100"/>
          <a:sy n="77" d="100"/>
        </p:scale>
        <p:origin x="10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0094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a4d3800093b1c6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3186ba8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切线放缩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467ea4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三角放缩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e7d0f8c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其他放缩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18_1#dc8f28fe5?vop=1&amp;pid=a70766fcb&amp;color=0,0,0&amp;vtp=1&amp;bt=1&amp;bbb=1"/>
              <p:cNvSpPr/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时，求证：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18_1#dc8f28fe5?vop=1&amp;pid=a70766fc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19_1#dc8f28fe5?vop=1&amp;pid=a70766fcb&amp;color=0,0,0&amp;vtp=1&amp;bbb=1&amp;hb=1"/>
              <p:cNvSpPr/>
              <p:nvPr/>
            </p:nvSpPr>
            <p:spPr>
              <a:xfrm>
                <a:off x="832104" y="2035874"/>
                <a:ext cx="10533888" cy="3517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3" name="QO_5_AN.19_1#dc8f28fe5?vop=1&amp;pid=a70766fc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5874"/>
                <a:ext cx="10533888" cy="3517900"/>
              </a:xfrm>
              <a:prstGeom prst="rect">
                <a:avLst/>
              </a:prstGeom>
              <a:blipFill>
                <a:blip r:embed="rId4"/>
                <a:stretch>
                  <a:fillRect l="-1389" b="-8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19_1#dc8f28fe5?vop=1&amp;pid=a70766fcb&amp;color=0,0,0&amp;vtp=1&amp;bbb=1&amp;hb=1">
                <a:extLst>
                  <a:ext uri="{FF2B5EF4-FFF2-40B4-BE49-F238E27FC236}">
                    <a16:creationId xmlns:a16="http://schemas.microsoft.com/office/drawing/2014/main" id="{2A135F04-6FC7-9D75-2FD7-934D4ABBCAB6}"/>
                  </a:ext>
                </a:extLst>
              </p:cNvPr>
              <p:cNvSpPr/>
              <p:nvPr/>
            </p:nvSpPr>
            <p:spPr>
              <a:xfrm>
                <a:off x="832104" y="1593567"/>
                <a:ext cx="10533888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−1≥0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)≥1−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19_1#dc8f28fe5?vop=1&amp;pid=a70766fcb&amp;color=0,0,0&amp;vtp=1&amp;bbb=1&amp;hb=1">
                <a:extLst>
                  <a:ext uri="{FF2B5EF4-FFF2-40B4-BE49-F238E27FC236}">
                    <a16:creationId xmlns:a16="http://schemas.microsoft.com/office/drawing/2014/main" id="{2A135F04-6FC7-9D75-2FD7-934D4ABBCA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93567"/>
                <a:ext cx="10533888" cy="2095500"/>
              </a:xfrm>
              <a:prstGeom prst="rect">
                <a:avLst/>
              </a:prstGeom>
              <a:blipFill>
                <a:blip r:embed="rId2"/>
                <a:stretch>
                  <a:fillRect l="-1389" b="-40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318291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20_1#92035e4d5?vop=1&amp;pid=a70766fcb&amp;color=0,0,0&amp;vtp=1&amp;bt=1&amp;bbb=1"/>
              <p:cNvSpPr/>
              <p:nvPr/>
            </p:nvSpPr>
            <p:spPr>
              <a:xfrm>
                <a:off x="832104" y="1508760"/>
                <a:ext cx="10533888" cy="3067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（3）若关于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的不等式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恒成立，求整数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20_1#92035e4d5?vop=1&amp;pid=a70766fc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06705"/>
              </a:xfrm>
              <a:prstGeom prst="rect">
                <a:avLst/>
              </a:prstGeom>
              <a:blipFill>
                <a:blip r:embed="rId3"/>
                <a:stretch>
                  <a:fillRect l="-1389" t="-16000" b="-46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21_1#92035e4d5?vop=1&amp;pid=a70766fcb&amp;color=0,0,0&amp;vtp=1&amp;bbb=1&amp;hb=1"/>
              <p:cNvSpPr/>
              <p:nvPr/>
            </p:nvSpPr>
            <p:spPr>
              <a:xfrm>
                <a:off x="832104" y="1866899"/>
                <a:ext cx="10533888" cy="34817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【解】不等式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恒成立等价于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恒成立，则当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是整数，所以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调递增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上恒成立.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上恒成立，即不等式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恒成立，符合题意.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故整数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的最小值为1.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5_AN.21_1#92035e4d5?vop=1&amp;pid=a70766fc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6899"/>
                <a:ext cx="10533888" cy="3481705"/>
              </a:xfrm>
              <a:prstGeom prst="rect">
                <a:avLst/>
              </a:prstGeom>
              <a:blipFill>
                <a:blip r:embed="rId4"/>
                <a:stretch>
                  <a:fillRect l="-1389" t="-1226" r="-1620" b="-40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4_EX.22_1#a70766fcb?vop=1&amp;pid=f467ea404&amp;color=0,0,0&amp;vtp=1&amp;bbb=1&amp;hb=1"/>
              <p:cNvSpPr/>
              <p:nvPr/>
            </p:nvSpPr>
            <p:spPr>
              <a:xfrm>
                <a:off x="832104" y="5333999"/>
                <a:ext cx="10533888" cy="646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问先就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恒成立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结合条件可推出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通过构造及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放缩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即可证明不等式恒成立并确定整数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的最小值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4_EX.22_1#a70766fcb?vop=1&amp;pid=f467ea40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333999"/>
                <a:ext cx="10533888" cy="646430"/>
              </a:xfrm>
              <a:prstGeom prst="rect">
                <a:avLst/>
              </a:prstGeom>
              <a:blipFill>
                <a:blip r:embed="rId5"/>
                <a:stretch>
                  <a:fillRect l="-1389" t="-9434" r="-1157" b="-216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O_4_BD.23_2#de1246cf4?vop=1&amp;pid=7e7d0f8c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0934" y="1771682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23_3#de1246cf4?vop=1&amp;pid=7e7d0f8cb&amp;color=0,0,0&amp;vtp=1&amp;bbb=1"/>
              <p:cNvSpPr/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 </a:t>
                </a:r>
                <a:r>
                  <a:rPr lang="en-US" altLang="zh-CN" sz="18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   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1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BD.23_3#de1246cf4?vop=1&amp;pid=7e7d0f8c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24_1#a0378f545?vop=1&amp;pid=de1246cf4&amp;color=0,0,0&amp;vtp=1&amp;bbb=1"/>
              <p:cNvSpPr/>
              <p:nvPr/>
            </p:nvSpPr>
            <p:spPr>
              <a:xfrm>
                <a:off x="832104" y="209213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（1）讨论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上的单调性；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BD.24_1#a0378f545?vop=1&amp;pid=de1246cf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92135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25_1#a0378f545?vop=1&amp;pid=de1246cf4&amp;color=0,0,0&amp;vtp=1&amp;bbb=1&amp;hb=1"/>
              <p:cNvSpPr/>
              <p:nvPr/>
            </p:nvSpPr>
            <p:spPr>
              <a:xfrm>
                <a:off x="832104" y="2456625"/>
                <a:ext cx="10533888" cy="3110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N.25_1#a0378f545?vop=1&amp;pid=de1246cf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56625"/>
                <a:ext cx="10533888" cy="3110230"/>
              </a:xfrm>
              <a:prstGeom prst="rect">
                <a:avLst/>
              </a:prstGeom>
              <a:blipFill>
                <a:blip r:embed="rId6"/>
                <a:stretch>
                  <a:fillRect l="-1389" r="-810" b="-45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26_1#c55821595?vop=1&amp;pid=de1246cf4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26_1#c55821595?vop=1&amp;pid=de1246cf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27_1#c55821595?vop=1&amp;pid=de1246cf4&amp;color=0,0,0&amp;vtp=1&amp;bbb=1"/>
              <p:cNvSpPr/>
              <p:nvPr/>
            </p:nvSpPr>
            <p:spPr>
              <a:xfrm>
                <a:off x="832104" y="1875282"/>
                <a:ext cx="10533888" cy="3924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AN.27_1#c55821595?vop=1&amp;pid=de1246cf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924300"/>
              </a:xfrm>
              <a:prstGeom prst="rect">
                <a:avLst/>
              </a:prstGeom>
              <a:blipFill>
                <a:blip r:embed="rId4"/>
                <a:stretch>
                  <a:fillRect l="-1389" b="-9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7_1#c55821595?vop=1&amp;pid=de1246cf4&amp;color=0,0,0&amp;vtp=1&amp;bbb=1">
                <a:extLst>
                  <a:ext uri="{FF2B5EF4-FFF2-40B4-BE49-F238E27FC236}">
                    <a16:creationId xmlns:a16="http://schemas.microsoft.com/office/drawing/2014/main" id="{36643DA3-F33A-567D-763A-BDC623908CF2}"/>
                  </a:ext>
                </a:extLst>
              </p:cNvPr>
              <p:cNvSpPr/>
              <p:nvPr/>
            </p:nvSpPr>
            <p:spPr>
              <a:xfrm>
                <a:off x="832104" y="1493360"/>
                <a:ext cx="10533888" cy="16942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上所述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AN.27_1#c55821595?vop=1&amp;pid=de1246cf4&amp;color=0,0,0&amp;vtp=1&amp;bbb=1">
                <a:extLst>
                  <a:ext uri="{FF2B5EF4-FFF2-40B4-BE49-F238E27FC236}">
                    <a16:creationId xmlns:a16="http://schemas.microsoft.com/office/drawing/2014/main" id="{36643DA3-F33A-567D-763A-BDC623908CF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93360"/>
                <a:ext cx="10533888" cy="1694244"/>
              </a:xfrm>
              <a:prstGeom prst="rect">
                <a:avLst/>
              </a:prstGeom>
              <a:blipFill>
                <a:blip r:embed="rId2"/>
                <a:stretch>
                  <a:fillRect l="-1389" b="-46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8347269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28_1#333f64c55?vop=1&amp;pid=de1246cf4&amp;color=0,0,0&amp;vtp=1&amp;bt=1&amp;bbb=1"/>
              <p:cNvSpPr/>
              <p:nvPr/>
            </p:nvSpPr>
            <p:spPr>
              <a:xfrm>
                <a:off x="832104" y="1508760"/>
                <a:ext cx="10533888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（3）证明：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28_1#333f64c55?vop=1&amp;pid=de1246cf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907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29_1#333f64c55?vop=1&amp;pid=de1246cf4&amp;color=0,0,0&amp;vtp=1&amp;bbb=1&amp;hb=1"/>
              <p:cNvSpPr/>
              <p:nvPr/>
            </p:nvSpPr>
            <p:spPr>
              <a:xfrm>
                <a:off x="832104" y="2035619"/>
                <a:ext cx="10533888" cy="31549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【证明】由（1）可知，当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1≥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5_AN.29_1#333f64c55?vop=1&amp;pid=de1246cf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5619"/>
                <a:ext cx="10533888" cy="3154934"/>
              </a:xfrm>
              <a:prstGeom prst="rect">
                <a:avLst/>
              </a:prstGeom>
              <a:blipFill>
                <a:blip r:embed="rId4"/>
                <a:stretch>
                  <a:fillRect l="-1389" b="-25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7d46303e5.fixed?pid=f178db344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7d46303e5.fixed?pid=f178db344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专题上分10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不等式放缩问题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1_1#73c7e5934?vop=1&amp;pid=13186ba81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4_BD.1_1#73c7e5934?vop=1&amp;pid=13186ba8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2_1#511b22cfc?vop=1&amp;pid=73c7e5934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BD.2_1#511b22cfc?vop=1&amp;pid=73c7e593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AN.3_1#511b22cfc?vop=1&amp;pid=73c7e5934&amp;color=0,0,0&amp;vtp=1&amp;bbb=1&amp;hb=1"/>
              <p:cNvSpPr/>
              <p:nvPr/>
            </p:nvSpPr>
            <p:spPr>
              <a:xfrm>
                <a:off x="832104" y="2290572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.因此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值为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5_AN.3_1#511b22cfc?vop=1&amp;pid=73c7e593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1192530"/>
              </a:xfrm>
              <a:prstGeom prst="rect">
                <a:avLst/>
              </a:prstGeom>
              <a:blipFill>
                <a:blip r:embed="rId5"/>
                <a:stretch>
                  <a:fillRect l="-1389" r="-174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4_1#897af388e?vop=1&amp;pid=73c7e5934&amp;color=0,0,0&amp;mp=1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时，证明：当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4_1#897af388e?vop=1&amp;pid=73c7e5934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5_1#897af388e?vop=1&amp;pid=73c7e5934&amp;color=0,0,0&amp;vtp=1&amp;bbb=1&amp;hb=1"/>
              <p:cNvSpPr/>
              <p:nvPr/>
            </p:nvSpPr>
            <p:spPr>
              <a:xfrm>
                <a:off x="832104" y="1875282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+1)+1≥1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时取等号，因此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，当且仅当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时取等号.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5_AN.5_1#897af388e?vop=1&amp;pid=73c7e593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2030730"/>
              </a:xfrm>
              <a:prstGeom prst="rect">
                <a:avLst/>
              </a:prstGeom>
              <a:blipFill>
                <a:blip r:embed="rId4"/>
                <a:stretch>
                  <a:fillRect l="-1389" r="-1389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4_EX.6_1#73c7e5934?vop=1&amp;pid=13186ba81&amp;color=0,0,0&amp;vtp=1&amp;bbb=1&amp;hb=1"/>
              <p:cNvSpPr/>
              <p:nvPr/>
            </p:nvSpPr>
            <p:spPr>
              <a:xfrm>
                <a:off x="832104" y="3911092"/>
                <a:ext cx="10533888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问通过对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导函数中出现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考虑通过切线放缩对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行放大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然后利用基本不等式证明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4_EX.6_1#73c7e5934?vop=1&amp;pid=13186ba8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11092"/>
                <a:ext cx="10533888" cy="935355"/>
              </a:xfrm>
              <a:prstGeom prst="rect">
                <a:avLst/>
              </a:prstGeom>
              <a:blipFill>
                <a:blip r:embed="rId5"/>
                <a:stretch>
                  <a:fillRect l="-1389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7_1#57d723ea8?vop=1&amp;pid=13186ba81&amp;color=0,0,0&amp;vtp=1&amp;bt=1&amp;bbb=1"/>
              <p:cNvSpPr/>
              <p:nvPr/>
            </p:nvSpPr>
            <p:spPr>
              <a:xfrm>
                <a:off x="832104" y="1508760"/>
                <a:ext cx="10531904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4_BD.7_1#57d723ea8?vop=1&amp;pid=13186ba8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525844"/>
              </a:xfrm>
              <a:prstGeom prst="rect">
                <a:avLst/>
              </a:prstGeom>
              <a:blipFill>
                <a:blip r:embed="rId3"/>
                <a:stretch>
                  <a:fillRect l="-1390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7_1#57d723ea8?vop=1&amp;pid=13186ba81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0208" y="1693799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BD.8_1#c7b7fd4cf?vop=1&amp;pid=57d723ea8&amp;color=0,0,0&amp;vtp=1&amp;bbb=1"/>
              <p:cNvSpPr/>
              <p:nvPr/>
            </p:nvSpPr>
            <p:spPr>
              <a:xfrm>
                <a:off x="832104" y="2102422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（1）讨论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极值点的个数.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5_BD.8_1#c7b7fd4cf?vop=1&amp;pid=57d723ea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02422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5_AN.9_1#c7b7fd4cf?vop=1&amp;pid=57d723ea8&amp;color=0,0,0&amp;vtp=1&amp;bbb=1&amp;hb=1"/>
              <p:cNvSpPr/>
              <p:nvPr/>
            </p:nvSpPr>
            <p:spPr>
              <a:xfrm>
                <a:off x="832104" y="2466912"/>
                <a:ext cx="10533888" cy="34369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的图象开口向上，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上单调递减，无极值点,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上有两个解，设两个解为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1−4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1−4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有两个极值点.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无极值点；当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有两个极值点.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5_AN.9_1#c7b7fd4cf?vop=1&amp;pid=57d723ea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66912"/>
                <a:ext cx="10533888" cy="3436938"/>
              </a:xfrm>
              <a:prstGeom prst="rect">
                <a:avLst/>
              </a:prstGeom>
              <a:blipFill>
                <a:blip r:embed="rId6"/>
                <a:stretch>
                  <a:fillRect l="-1389" r="-4225" b="-24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10_1#08d55bbf8?vop=1&amp;pid=57d723ea8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恰有三个零点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和两个极值点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10_1#08d55bbf8?vop=1&amp;pid=57d723ea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11_1#1a6615042?vop=1&amp;pid=08d55bbf8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（ⅰ）证明：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11_1#1a6615042?vop=1&amp;pid=08d55bbf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12_1#1a6615042?vop=1&amp;pid=08d55bbf8&amp;color=0,0,0&amp;vtp=1&amp;bbb=1"/>
              <p:cNvSpPr/>
              <p:nvPr/>
            </p:nvSpPr>
            <p:spPr>
              <a:xfrm>
                <a:off x="832104" y="2290572"/>
                <a:ext cx="10533888" cy="17309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【证明】由（1）知,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AN.12_1#1a6615042?vop=1&amp;pid=08d55bbf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1730947"/>
              </a:xfrm>
              <a:prstGeom prst="rect">
                <a:avLst/>
              </a:prstGeom>
              <a:blipFill>
                <a:blip r:embed="rId5"/>
                <a:stretch>
                  <a:fillRect l="-1389" b="-28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13_1#d16de7579?vop=1&amp;pid=08d55bbf8&amp;color=0,0,0&amp;vtp=1&amp;bt=1&amp;bbb=1"/>
              <p:cNvSpPr/>
              <p:nvPr/>
            </p:nvSpPr>
            <p:spPr>
              <a:xfrm>
                <a:off x="832104" y="1508760"/>
                <a:ext cx="10533888" cy="495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（ⅱ）若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，证明：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13_1#d16de7579?vop=1&amp;pid=08d55bbf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95300"/>
              </a:xfrm>
              <a:prstGeom prst="rect">
                <a:avLst/>
              </a:prstGeom>
              <a:blipFill>
                <a:blip r:embed="rId3"/>
                <a:stretch>
                  <a:fillRect l="-1389" b="-98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4_1#d16de7579?vop=1&amp;pid=08d55bbf8&amp;color=0,0,0&amp;vtp=1&amp;bbb=1&amp;hb=1"/>
              <p:cNvSpPr/>
              <p:nvPr/>
            </p:nvSpPr>
            <p:spPr>
              <a:xfrm>
                <a:off x="832104" y="2006600"/>
                <a:ext cx="10533888" cy="3491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【解】由（ⅰ）知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,由题意知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，只需证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,易知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上单调递增，所以只需证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14_1#d16de7579?vop=1&amp;pid=08d55bbf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06600"/>
                <a:ext cx="10533888" cy="3491230"/>
              </a:xfrm>
              <a:prstGeom prst="rect">
                <a:avLst/>
              </a:prstGeom>
              <a:blipFill>
                <a:blip r:embed="rId4"/>
                <a:stretch>
                  <a:fillRect l="-1389" r="-3414" b="-40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14_2#d16de7579?vop=1&amp;pid=08d55bbf8&amp;color=0,0,0&amp;vtp=1&amp;bt=1&amp;bbb=1&amp;hb=1"/>
              <p:cNvSpPr/>
              <p:nvPr/>
            </p:nvSpPr>
            <p:spPr>
              <a:xfrm>
                <a:off x="832104" y="1508760"/>
                <a:ext cx="10533888" cy="3505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（提示：重要的切线放缩不等式）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，只需证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，即证明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(1)=1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AN.14_2#d16de7579?vop=1&amp;pid=08d55bbf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505200"/>
              </a:xfrm>
              <a:prstGeom prst="rect">
                <a:avLst/>
              </a:prstGeom>
              <a:blipFill>
                <a:blip r:embed="rId3"/>
                <a:stretch>
                  <a:fillRect l="-1389" r="-868" b="-12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O_4_BD.15_2#a70766fcb?vop=1&amp;pid=f467ea40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8408" y="1656990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15_3#a70766fcb?vop=1&amp;pid=f467ea404&amp;color=0,0,0&amp;vtp=1&amp;bbb=1"/>
              <p:cNvSpPr/>
              <p:nvPr/>
            </p:nvSpPr>
            <p:spPr>
              <a:xfrm>
                <a:off x="832104" y="1508760"/>
                <a:ext cx="10533888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 </a:t>
                </a:r>
                <a:r>
                  <a:rPr lang="en-US" altLang="zh-CN" sz="1800" b="0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   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BD.15_3#a70766fcb?vop=1&amp;pid=f467ea40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284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16_1#4547bb478?vop=1&amp;pid=a70766fcb&amp;color=0,0,0&amp;vtp=1&amp;bbb=1"/>
              <p:cNvSpPr/>
              <p:nvPr/>
            </p:nvSpPr>
            <p:spPr>
              <a:xfrm>
                <a:off x="832104" y="2020274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的单调区间；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BD.16_1#4547bb478?vop=1&amp;pid=a70766fc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20274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17_1#4547bb478?vop=1&amp;pid=a70766fcb&amp;color=0,0,0&amp;vtp=1&amp;bbb=1"/>
              <p:cNvSpPr/>
              <p:nvPr/>
            </p:nvSpPr>
            <p:spPr>
              <a:xfrm>
                <a:off x="832104" y="2384764"/>
                <a:ext cx="10533888" cy="14269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AN.17_1#4547bb478?vop=1&amp;pid=a70766fc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84764"/>
                <a:ext cx="10533888" cy="1426909"/>
              </a:xfrm>
              <a:prstGeom prst="rect">
                <a:avLst/>
              </a:prstGeom>
              <a:blipFill>
                <a:blip r:embed="rId6"/>
                <a:stretch>
                  <a:fillRect l="-1389" b="-5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491</Words>
  <Application>Microsoft Office PowerPoint</Application>
  <PresentationFormat>宽屏</PresentationFormat>
  <Paragraphs>114</Paragraphs>
  <Slides>16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等线</vt:lpstr>
      <vt:lpstr>SimHei</vt:lpstr>
      <vt:lpstr>楷体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SKUser</cp:lastModifiedBy>
  <cp:revision>3</cp:revision>
  <dcterms:created xsi:type="dcterms:W3CDTF">2025-10-22T07:24:41Z</dcterms:created>
  <dcterms:modified xsi:type="dcterms:W3CDTF">2025-10-22T08:14:06Z</dcterms:modified>
  <cp:category/>
  <cp:contentStatus/>
</cp:coreProperties>
</file>